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76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46E"/>
    <a:srgbClr val="130B45"/>
    <a:srgbClr val="3333CC"/>
    <a:srgbClr val="000066"/>
    <a:srgbClr val="160A6C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1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25606-97CB-4087-9B0C-B112B09B74D5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FF741-B028-43F3-9749-CE21BF11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160A6C"/>
                </a:solidFill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FF741-B028-43F3-9749-CE21BF11EE1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FF741-B028-43F3-9749-CE21BF11EE1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FF741-B028-43F3-9749-CE21BF11EE1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FF741-B028-43F3-9749-CE21BF11EE1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FF741-B028-43F3-9749-CE21BF11EE1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130B45"/>
                </a:solidFill>
              </a:rPr>
              <a:t/>
            </a:r>
            <a:br>
              <a:rPr lang="ru-RU" sz="1200" dirty="0" smtClean="0">
                <a:solidFill>
                  <a:srgbClr val="130B45"/>
                </a:solidFill>
              </a:rPr>
            </a:br>
            <a:r>
              <a:rPr lang="ru-RU" sz="1200" dirty="0" smtClean="0">
                <a:solidFill>
                  <a:srgbClr val="130B45"/>
                </a:solidFill>
              </a:rPr>
              <a:t/>
            </a:r>
            <a:br>
              <a:rPr lang="ru-RU" sz="1200" dirty="0" smtClean="0">
                <a:solidFill>
                  <a:srgbClr val="130B45"/>
                </a:solidFill>
              </a:rPr>
            </a:br>
            <a:r>
              <a:rPr lang="ru-RU" sz="1200" dirty="0" smtClean="0">
                <a:solidFill>
                  <a:srgbClr val="130B45"/>
                </a:solidFill>
              </a:rPr>
              <a:t>Эта подвижная, ловкая птица, активная днем, много времени проводит в кронах деревьев, в кустарниках, на земле. Встречается синица, оседлая и кочующая, — от западных до восточных границ, она населяет леса и парки, поселки и города В марте самцы выбирают участки. Гнезда эта синица устраивает в дуплах, скворечниках, нишах домов, в ящиках на балконах, на фонарных столбах. На дно она укладывает веточки, стебельки, мох и лишайники, лоток выстилает шерстью, волосом и пухом. 13 белых с отметинами яиц самка насиживает 2 недели, а самец ее кормит. Птенцов кормят обе птицы до 3 недель. Для второй кладки сооружается новое гнездо.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FF741-B028-43F3-9749-CE21BF11EE1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FF741-B028-43F3-9749-CE21BF11EE1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FF741-B028-43F3-9749-CE21BF11EE1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C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3240" y="3071810"/>
            <a:ext cx="5500726" cy="2357454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5984" y="4000504"/>
            <a:ext cx="6643734" cy="2538418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В</a:t>
            </a:r>
          </a:p>
          <a:p>
            <a:r>
              <a:rPr lang="ru-RU" sz="4800" b="1" dirty="0" smtClean="0">
                <a:solidFill>
                  <a:srgbClr val="160A6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Выполнили:   коллективная работа членов</a:t>
            </a:r>
            <a:r>
              <a:rPr lang="en-US" sz="4800" b="1" dirty="0" smtClean="0">
                <a:solidFill>
                  <a:srgbClr val="160A6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160A6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r>
              <a:rPr lang="ru-RU" sz="4800" b="1" dirty="0" smtClean="0">
                <a:solidFill>
                  <a:srgbClr val="160A6C"/>
                </a:solidFill>
                <a:latin typeface="Times New Roman" pitchFamily="18" charset="0"/>
                <a:cs typeface="Times New Roman" pitchFamily="18" charset="0"/>
              </a:rPr>
              <a:t>                             кружка                                                        </a:t>
            </a:r>
          </a:p>
          <a:p>
            <a:r>
              <a:rPr lang="ru-RU" sz="4800" b="1" dirty="0" smtClean="0">
                <a:solidFill>
                  <a:srgbClr val="160A6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«Экологический следопыт»  </a:t>
            </a:r>
          </a:p>
          <a:p>
            <a:r>
              <a:rPr lang="ru-RU" sz="4800" b="1" dirty="0" smtClean="0">
                <a:solidFill>
                  <a:srgbClr val="160A6C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4800" b="1" dirty="0" smtClean="0">
                <a:solidFill>
                  <a:srgbClr val="160A6C"/>
                </a:solidFill>
                <a:latin typeface="Times New Roman" pitchFamily="18" charset="0"/>
                <a:cs typeface="Times New Roman" pitchFamily="18" charset="0"/>
              </a:rPr>
              <a:t>	           МБОУ СОШ с. </a:t>
            </a:r>
            <a:r>
              <a:rPr lang="ru-RU" sz="4800" b="1" dirty="0" err="1" smtClean="0">
                <a:solidFill>
                  <a:srgbClr val="160A6C"/>
                </a:solidFill>
                <a:latin typeface="Times New Roman" pitchFamily="18" charset="0"/>
                <a:cs typeface="Times New Roman" pitchFamily="18" charset="0"/>
              </a:rPr>
              <a:t>Найхин</a:t>
            </a:r>
            <a:r>
              <a:rPr lang="ru-RU" sz="4800" b="1" dirty="0" smtClean="0">
                <a:solidFill>
                  <a:srgbClr val="160A6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160A6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160A6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ru-RU" sz="4800" b="1" dirty="0" smtClean="0">
                <a:solidFill>
                  <a:srgbClr val="160A6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endParaRPr lang="en-US" sz="4800" b="1" dirty="0" smtClean="0">
              <a:solidFill>
                <a:srgbClr val="160A6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b="1" dirty="0" smtClean="0">
              <a:solidFill>
                <a:srgbClr val="160A6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160A6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Руководитель: </a:t>
            </a:r>
            <a:r>
              <a:rPr lang="ru-RU" sz="4800" b="1" dirty="0" err="1" smtClean="0">
                <a:solidFill>
                  <a:srgbClr val="160A6C"/>
                </a:solidFill>
                <a:latin typeface="Times New Roman" pitchFamily="18" charset="0"/>
                <a:cs typeface="Times New Roman" pitchFamily="18" charset="0"/>
              </a:rPr>
              <a:t>Ходжер</a:t>
            </a:r>
            <a:r>
              <a:rPr lang="ru-RU" sz="4800" b="1" dirty="0" smtClean="0">
                <a:solidFill>
                  <a:srgbClr val="160A6C"/>
                </a:solidFill>
                <a:latin typeface="Times New Roman" pitchFamily="18" charset="0"/>
                <a:cs typeface="Times New Roman" pitchFamily="18" charset="0"/>
              </a:rPr>
              <a:t> Любовь </a:t>
            </a:r>
            <a:r>
              <a:rPr lang="ru-RU" sz="4800" b="1" dirty="0" smtClean="0">
                <a:solidFill>
                  <a:srgbClr val="160A6C"/>
                </a:solidFill>
                <a:latin typeface="Times New Roman" pitchFamily="18" charset="0"/>
                <a:cs typeface="Times New Roman" pitchFamily="18" charset="0"/>
              </a:rPr>
              <a:t>Леонидовна,</a:t>
            </a:r>
            <a:endParaRPr lang="ru-RU" sz="4800" b="1" dirty="0" smtClean="0">
              <a:solidFill>
                <a:srgbClr val="160A6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160A6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учитель географии и биологии                                                                  </a:t>
            </a:r>
          </a:p>
          <a:p>
            <a:r>
              <a:rPr lang="ru-RU" sz="4800" b="1" dirty="0" smtClean="0">
                <a:solidFill>
                  <a:srgbClr val="160A6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</a:p>
          <a:p>
            <a:r>
              <a:rPr lang="ru-RU" sz="4800" b="1" dirty="0" smtClean="0">
                <a:solidFill>
                  <a:srgbClr val="160A6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500174"/>
            <a:ext cx="61763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Зимующие птицы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Нанайского района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Рисунок 9" descr="Соро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80059"/>
            <a:ext cx="3643338" cy="5892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643306" y="6072206"/>
            <a:ext cx="14650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Сорока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 </a:t>
            </a:r>
            <a:r>
              <a:rPr lang="ru-RU" dirty="0" smtClean="0">
                <a:solidFill>
                  <a:srgbClr val="130B45"/>
                </a:solidFill>
              </a:rPr>
              <a:t> </a:t>
            </a:r>
            <a:endParaRPr lang="ru-RU" sz="1800" dirty="0">
              <a:solidFill>
                <a:srgbClr val="130B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:\кормушки\Изображение 2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214422"/>
            <a:ext cx="385765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857488" y="214290"/>
            <a:ext cx="35678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«Птичья столовая»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F:\кормушки\Изображение 231.jpg"/>
          <p:cNvPicPr>
            <a:picLocks noChangeAspect="1" noChangeArrowheads="1"/>
          </p:cNvPicPr>
          <p:nvPr/>
        </p:nvPicPr>
        <p:blipFill>
          <a:blip r:embed="rId3" cstate="print"/>
          <a:srcRect r="1471" b="11059"/>
          <a:stretch>
            <a:fillRect/>
          </a:stretch>
        </p:blipFill>
        <p:spPr bwMode="auto">
          <a:xfrm>
            <a:off x="4880797" y="4143380"/>
            <a:ext cx="3834607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F:\кормушки\Изображение 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71942"/>
            <a:ext cx="389030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F:\кормушки\Изображение 2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214422"/>
            <a:ext cx="385765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857232"/>
            <a:ext cx="5357818" cy="57864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130B4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1800" dirty="0" smtClean="0">
                <a:solidFill>
                  <a:srgbClr val="130B4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130B45"/>
                </a:solidFill>
                <a:latin typeface="Times New Roman" pitchFamily="18" charset="0"/>
                <a:cs typeface="Times New Roman" pitchFamily="18" charset="0"/>
              </a:rPr>
              <a:t>Покормите птиц зимой! </a:t>
            </a:r>
          </a:p>
          <a:p>
            <a:pPr>
              <a:buNone/>
            </a:pPr>
            <a:r>
              <a:rPr lang="ru-RU" sz="2400" dirty="0" smtClean="0">
                <a:solidFill>
                  <a:srgbClr val="130B45"/>
                </a:solidFill>
                <a:latin typeface="Times New Roman" pitchFamily="18" charset="0"/>
                <a:cs typeface="Times New Roman" pitchFamily="18" charset="0"/>
              </a:rPr>
              <a:t>    Пусть со всех концов </a:t>
            </a:r>
            <a:br>
              <a:rPr lang="ru-RU" sz="2400" dirty="0" smtClean="0">
                <a:solidFill>
                  <a:srgbClr val="130B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130B45"/>
                </a:solidFill>
                <a:latin typeface="Times New Roman" pitchFamily="18" charset="0"/>
                <a:cs typeface="Times New Roman" pitchFamily="18" charset="0"/>
              </a:rPr>
              <a:t>К вам слетятся, как домой, </a:t>
            </a:r>
            <a:br>
              <a:rPr lang="ru-RU" sz="2400" dirty="0" smtClean="0">
                <a:solidFill>
                  <a:srgbClr val="130B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130B45"/>
                </a:solidFill>
                <a:latin typeface="Times New Roman" pitchFamily="18" charset="0"/>
                <a:cs typeface="Times New Roman" pitchFamily="18" charset="0"/>
              </a:rPr>
              <a:t>Стайки на крыльцо. </a:t>
            </a:r>
            <a:br>
              <a:rPr lang="ru-RU" sz="2400" dirty="0" smtClean="0">
                <a:solidFill>
                  <a:srgbClr val="130B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130B45"/>
                </a:solidFill>
                <a:latin typeface="Times New Roman" pitchFamily="18" charset="0"/>
                <a:cs typeface="Times New Roman" pitchFamily="18" charset="0"/>
              </a:rPr>
              <a:t>Небогаты их корма. </a:t>
            </a:r>
            <a:br>
              <a:rPr lang="ru-RU" sz="2400" dirty="0" smtClean="0">
                <a:solidFill>
                  <a:srgbClr val="130B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130B45"/>
                </a:solidFill>
                <a:latin typeface="Times New Roman" pitchFamily="18" charset="0"/>
                <a:cs typeface="Times New Roman" pitchFamily="18" charset="0"/>
              </a:rPr>
              <a:t>Горсть зерна нужна, </a:t>
            </a:r>
            <a:br>
              <a:rPr lang="ru-RU" sz="2400" dirty="0" smtClean="0">
                <a:solidFill>
                  <a:srgbClr val="130B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130B45"/>
                </a:solidFill>
                <a:latin typeface="Times New Roman" pitchFamily="18" charset="0"/>
                <a:cs typeface="Times New Roman" pitchFamily="18" charset="0"/>
              </a:rPr>
              <a:t>Горсть одна — и не страшна </a:t>
            </a:r>
            <a:br>
              <a:rPr lang="ru-RU" sz="2400" dirty="0" smtClean="0">
                <a:solidFill>
                  <a:srgbClr val="130B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130B45"/>
                </a:solidFill>
                <a:latin typeface="Times New Roman" pitchFamily="18" charset="0"/>
                <a:cs typeface="Times New Roman" pitchFamily="18" charset="0"/>
              </a:rPr>
              <a:t>Будет им зима. </a:t>
            </a:r>
            <a:br>
              <a:rPr lang="ru-RU" sz="2400" dirty="0" smtClean="0">
                <a:solidFill>
                  <a:srgbClr val="130B4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130B4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130B45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1800" i="1" dirty="0" smtClean="0">
                <a:solidFill>
                  <a:srgbClr val="130B45"/>
                </a:solidFill>
                <a:latin typeface="Times New Roman" pitchFamily="18" charset="0"/>
                <a:cs typeface="Times New Roman" pitchFamily="18" charset="0"/>
              </a:rPr>
              <a:t>Александр Яшин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neskuchnij.net/_ph/6/2/8632346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3000396" cy="3929090"/>
          </a:xfrm>
          <a:prstGeom prst="round2Same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42910" y="4643446"/>
            <a:ext cx="8286808" cy="278608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27146E"/>
                </a:solidFill>
              </a:rPr>
              <a:t> </a:t>
            </a:r>
            <a:endParaRPr lang="ru-RU" sz="1800" b="1" dirty="0" smtClean="0">
              <a:solidFill>
                <a:srgbClr val="27146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800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Зимний лес не спит, а дремлет. </a:t>
            </a:r>
          </a:p>
          <a:p>
            <a:pPr algn="ctr"/>
            <a:r>
              <a:rPr lang="ru-RU" sz="2400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Серебром унизан весь.</a:t>
            </a:r>
            <a:br>
              <a:rPr lang="ru-RU" sz="2400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Не покинув эту землю, </a:t>
            </a:r>
          </a:p>
          <a:p>
            <a:pPr algn="ctr"/>
            <a:r>
              <a:rPr lang="en-US" sz="2400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Много птиц осталось здесь.</a:t>
            </a:r>
          </a:p>
        </p:txBody>
      </p:sp>
      <p:pic>
        <p:nvPicPr>
          <p:cNvPr id="12" name="Содержимое 7" descr="вороб.jpe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r="952" b="8571"/>
          <a:stretch>
            <a:fillRect/>
          </a:stretch>
        </p:blipFill>
        <p:spPr>
          <a:xfrm>
            <a:off x="285720" y="0"/>
            <a:ext cx="8670792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472518" cy="58832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100" b="1" dirty="0" smtClean="0">
              <a:solidFill>
                <a:srgbClr val="27146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100" b="1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sz="2100" b="1" dirty="0" smtClean="0">
              <a:solidFill>
                <a:srgbClr val="27146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b="1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>
              <a:buNone/>
            </a:pPr>
            <a:endParaRPr lang="ru-RU" sz="2100" b="1" dirty="0" smtClean="0">
              <a:solidFill>
                <a:srgbClr val="27146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100" b="1" dirty="0" smtClean="0">
              <a:solidFill>
                <a:srgbClr val="27146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100" b="1" dirty="0" smtClean="0">
              <a:solidFill>
                <a:srgbClr val="27146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b="1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>
              <a:buNone/>
            </a:pPr>
            <a:endParaRPr lang="ru-RU" sz="2100" b="1" i="1" dirty="0" smtClean="0">
              <a:solidFill>
                <a:srgbClr val="27146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100" b="1" i="1" dirty="0" smtClean="0">
              <a:solidFill>
                <a:srgbClr val="27146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100" b="1" dirty="0" smtClean="0">
              <a:solidFill>
                <a:srgbClr val="27146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928926" y="1357298"/>
            <a:ext cx="135732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214942" y="1357298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215340" y="278526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6787372" y="285670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857488" y="642918"/>
            <a:ext cx="3643338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Зимующие птицы</a:t>
            </a:r>
            <a:endParaRPr lang="ru-RU" sz="2400" b="1" dirty="0">
              <a:solidFill>
                <a:srgbClr val="2714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0694" y="2000240"/>
            <a:ext cx="2571768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Оседлые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14414" y="2000240"/>
            <a:ext cx="2571768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Кочующие </a:t>
            </a:r>
            <a:endParaRPr lang="ru-RU" sz="2400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214414" y="3214686"/>
            <a:ext cx="2571768" cy="21431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b="1" i="1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белые совы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клесты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снегири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гусь - </a:t>
            </a:r>
            <a:r>
              <a:rPr lang="ru-RU" sz="2400" b="1" i="1" dirty="0" err="1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гуменник</a:t>
            </a:r>
            <a:r>
              <a:rPr lang="ru-RU" sz="2400" b="1" i="1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00694" y="3214686"/>
            <a:ext cx="2571768" cy="21431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голуби</a:t>
            </a:r>
          </a:p>
          <a:p>
            <a:r>
              <a:rPr lang="ru-RU" sz="2400" b="1" i="1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 воробьи</a:t>
            </a:r>
          </a:p>
          <a:p>
            <a:r>
              <a:rPr lang="ru-RU" sz="2400" b="1" i="1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 сороки</a:t>
            </a:r>
          </a:p>
          <a:p>
            <a:r>
              <a:rPr lang="ru-RU" sz="2400" b="1" i="1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 дятлы</a:t>
            </a:r>
          </a:p>
          <a:p>
            <a:r>
              <a:rPr lang="ru-RU" sz="2400" b="1" i="1" dirty="0" smtClean="0">
                <a:solidFill>
                  <a:srgbClr val="27146E"/>
                </a:solidFill>
                <a:latin typeface="Times New Roman" pitchFamily="18" charset="0"/>
                <a:cs typeface="Times New Roman" pitchFamily="18" charset="0"/>
              </a:rPr>
              <a:t> тетерева 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muzhik-v-dome.ru/wp-content/uploads/snegir-na-derev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8358246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6072206"/>
            <a:ext cx="16321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Снегирь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tunnel.ru/userfiles/ck/images/3313/0_4e822_f8afbc64_FLORA.yand.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6929486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857620" y="6072206"/>
            <a:ext cx="10294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4" descr="попол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00430" y="6072206"/>
            <a:ext cx="21237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Поползень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42976" y="4429132"/>
            <a:ext cx="7286676" cy="3619493"/>
          </a:xfrm>
        </p:spPr>
        <p:txBody>
          <a:bodyPr>
            <a:normAutofit/>
          </a:bodyPr>
          <a:lstStyle/>
          <a:p>
            <a:endParaRPr lang="ru-RU" sz="1800" b="1" dirty="0" smtClean="0">
              <a:solidFill>
                <a:srgbClr val="130B4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/>
          </a:p>
        </p:txBody>
      </p:sp>
      <p:pic>
        <p:nvPicPr>
          <p:cNvPr id="9" name="Содержимое 8" descr="http://www.harrydog.ru/upload/iblock/04b/04b9ec9be872be0b27deb1996cfcdcb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857620" y="6000768"/>
            <a:ext cx="1731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Воробей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orange.ru/photo/5/13/%D0%9F%D1%82%D0%B8%D1%86%D0%B0-%D1%81%D0%B8%D0%BD%D0%B8%D1%86%D0%B0-%D0%BB%D1%8E%D0%B4%D0%B5%D0%B9-%D0%BD%D0%B5-%D0%B1%D0%BE%D0%B8%D1%82%D1%81%D1%8F-1268650523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7830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3214686"/>
            <a:ext cx="15183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Синица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6" descr="1260341588_djate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000760" y="0"/>
            <a:ext cx="2714644" cy="315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429520" y="3214686"/>
            <a:ext cx="123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Дятел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http://www.naturelight.ru/photo/2007-12-19/506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3357562"/>
            <a:ext cx="492919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857620" y="6072206"/>
            <a:ext cx="12534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Сойка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go3.imgsmail.ru/imgpreview?key=268c6c96ff120cc0&amp;mb=imgdb_preview_1872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43042" y="0"/>
            <a:ext cx="5429288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00430" y="6072206"/>
            <a:ext cx="15039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Ворона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85</Words>
  <Application>Microsoft Office PowerPoint</Application>
  <PresentationFormat>Экран (4:3)</PresentationFormat>
  <Paragraphs>67</Paragraphs>
  <Slides>12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128</cp:revision>
  <dcterms:modified xsi:type="dcterms:W3CDTF">2016-12-15T04:52:56Z</dcterms:modified>
</cp:coreProperties>
</file>